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69" r:id="rId4"/>
    <p:sldId id="277" r:id="rId5"/>
    <p:sldId id="270" r:id="rId6"/>
    <p:sldId id="278" r:id="rId7"/>
    <p:sldId id="279" r:id="rId8"/>
    <p:sldId id="284" r:id="rId9"/>
    <p:sldId id="261" r:id="rId10"/>
    <p:sldId id="281" r:id="rId11"/>
    <p:sldId id="282" r:id="rId12"/>
    <p:sldId id="25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9FA0E-9335-4153-AB57-DEE6E143AB14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CFDD-0E9F-40D3-979D-B2AAC17BC812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pirit\premiere 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2857496"/>
            <a:ext cx="8640960" cy="857256"/>
          </a:xfrm>
        </p:spPr>
        <p:txBody>
          <a:bodyPr>
            <a:noAutofit/>
          </a:bodyPr>
          <a:lstStyle/>
          <a:p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tique Olive" pitchFamily="2" charset="0"/>
              </a:rPr>
              <a:t>Centre d’Echanges d’Information (CHM) de la Convention sur la Diversité Biologique en Afrique Centrale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tique Olive" pitchFamily="2" charset="0"/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091800" y="4172896"/>
            <a:ext cx="7160840" cy="97156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Etat des lieux et perspectives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7236296" cy="365125"/>
          </a:xfrm>
          <a:noFill/>
          <a:ln>
            <a:noFill/>
          </a:ln>
        </p:spPr>
        <p:txBody>
          <a:bodyPr vert="horz" lIns="91440" tIns="45720" rIns="91440" bIns="45720" rtlCol="0" anchor="ctr"/>
          <a:lstStyle/>
          <a:p>
            <a:r>
              <a:rPr lang="fr-FR" sz="2000" b="1" cap="small" dirty="0" smtClean="0">
                <a:solidFill>
                  <a:schemeClr val="bg1"/>
                </a:solidFill>
              </a:rPr>
              <a:t>Atelier régional africain sur le CHM »</a:t>
            </a:r>
            <a:endParaRPr lang="fr-BE" sz="2000" b="1" cap="small" dirty="0">
              <a:solidFill>
                <a:schemeClr val="bg1"/>
              </a:solidFill>
            </a:endParaRPr>
          </a:p>
        </p:txBody>
      </p:sp>
      <p:sp>
        <p:nvSpPr>
          <p:cNvPr id="13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11-14 MARS 2013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b="1" smtClean="0">
                <a:solidFill>
                  <a:schemeClr val="bg1"/>
                </a:solidFill>
              </a:rPr>
              <a:pPr/>
              <a:t>1</a:t>
            </a:fld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1088600"/>
            <a:ext cx="8280920" cy="540060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Nécessité de la mise en place d’un CHM CDB régional (plusieurs atouts disponibles: </a:t>
            </a:r>
          </a:p>
          <a:p>
            <a:pPr lvl="1" algn="just"/>
            <a:r>
              <a:rPr lang="fr-FR" dirty="0" smtClean="0">
                <a:latin typeface="Arial" pitchFamily="34" charset="0"/>
                <a:cs typeface="Arial" pitchFamily="34" charset="0"/>
              </a:rPr>
              <a:t>des PFN qui marchent bien: Cameroun, Burundi, etc.</a:t>
            </a:r>
          </a:p>
          <a:p>
            <a:pPr lvl="1" algn="just"/>
            <a:r>
              <a:rPr lang="fr-FR" dirty="0" smtClean="0">
                <a:latin typeface="Arial" pitchFamily="34" charset="0"/>
                <a:cs typeface="Arial" pitchFamily="34" charset="0"/>
              </a:rPr>
              <a:t>Besoins exprimés de certains pays pour le renforcement des capacités de leur CHM</a:t>
            </a:r>
          </a:p>
          <a:p>
            <a:pPr lvl="1" algn="just"/>
            <a:r>
              <a:rPr lang="fr-FR" dirty="0" smtClean="0">
                <a:latin typeface="Arial" pitchFamily="34" charset="0"/>
                <a:cs typeface="Arial" pitchFamily="34" charset="0"/>
              </a:rPr>
              <a:t>Existence d’un groupe de travail biodiversité qui appuie les pays dans l’élaboration des NBSAP, mise en œuvre des objectifs d’Aichi, élaboration des stratégies nationales APA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Développement d’une stratégie CHM CDB régional suivant une approche projet</a:t>
            </a:r>
          </a:p>
          <a:p>
            <a:pPr lvl="0" algn="just"/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Finalisation du site web CHM régional et connexion avec le portail web COMIFAC en cours de création</a:t>
            </a:r>
          </a:p>
          <a:p>
            <a:pPr lvl="0" algn="just"/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Sensibilisation des autres pays à s’engager dans le développement/redynamisation de leur CHM nationaux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37790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Enjeux et perspectives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1088600"/>
            <a:ext cx="8280920" cy="5400600"/>
          </a:xfrm>
        </p:spPr>
        <p:txBody>
          <a:bodyPr>
            <a:normAutofit/>
          </a:bodyPr>
          <a:lstStyle/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Renforcement du rôle du CHM dans l’internalisation de la stratégie régionale APA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Mise en réseau des CHM nationaux avec le CHM régional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Révision du Plan de Convergence: une opportunité pour rendre plus visible le CHM CDB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Mobilisation des financements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Renforcement du partenariats avec la Belgique</a:t>
            </a:r>
            <a:endParaRPr lang="fr-FR" b="1" dirty="0" smtClean="0"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37790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Enjeux et perspectives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11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714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071670" y="1785926"/>
            <a:ext cx="6100730" cy="15001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3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MERCI</a:t>
            </a:r>
            <a:endParaRPr lang="fr-FR" sz="138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285852" y="6286520"/>
            <a:ext cx="7572428" cy="571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fr-FR" sz="1200" dirty="0">
                <a:solidFill>
                  <a:schemeClr val="bg1"/>
                </a:solidFill>
              </a:rPr>
              <a:t>Tél : (+237) 22 21 35 11  (+237)  22 21 35 12  Fax: (+237)  22 20 48 03   </a:t>
            </a:r>
            <a:r>
              <a:rPr lang="fr-FR" sz="1200" dirty="0" smtClean="0">
                <a:solidFill>
                  <a:schemeClr val="bg1"/>
                </a:solidFill>
              </a:rPr>
              <a:t>BP.  </a:t>
            </a:r>
            <a:r>
              <a:rPr lang="fr-FR" sz="1200" dirty="0">
                <a:solidFill>
                  <a:schemeClr val="bg1"/>
                </a:solidFill>
              </a:rPr>
              <a:t>20818 Yaoundé Cameroun  </a:t>
            </a:r>
          </a:p>
          <a:p>
            <a:pPr lvl="0" algn="ctr">
              <a:spcBef>
                <a:spcPct val="20000"/>
              </a:spcBef>
            </a:pPr>
            <a:r>
              <a:rPr lang="fr-FR" sz="1200" dirty="0">
                <a:solidFill>
                  <a:schemeClr val="bg1"/>
                </a:solidFill>
              </a:rPr>
              <a:t> Email : comifac@comifac.org - comifac2005@yahoo.fr   Site web : </a:t>
            </a:r>
            <a:r>
              <a:rPr lang="fr-FR" sz="1200" dirty="0" smtClean="0">
                <a:solidFill>
                  <a:schemeClr val="bg1"/>
                </a:solidFill>
              </a:rPr>
              <a:t>www.comifac.org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INTER Activ\COMIFAC\CHARTE GRAPHIQUE COMIFAC\LE LOGO COMIFAC ++\LOGO COMIFAC f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715800"/>
            <a:ext cx="1143008" cy="1142092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b="1" smtClean="0">
                <a:solidFill>
                  <a:schemeClr val="bg1"/>
                </a:solidFill>
              </a:rPr>
              <a:pPr/>
              <a:t>12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1714480" y="5214950"/>
            <a:ext cx="5000660" cy="734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Une dimension régionale pour la conservation </a:t>
            </a:r>
          </a:p>
          <a:p>
            <a:pPr lvl="0">
              <a:spcBef>
                <a:spcPct val="20000"/>
              </a:spcBef>
            </a:pPr>
            <a:r>
              <a:rPr lang="fr-FR" sz="1600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e</a:t>
            </a:r>
            <a:r>
              <a:rPr lang="fr-FR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t la gestion durable des écosystèmes forestiers </a:t>
            </a:r>
            <a:endParaRPr kumimoji="0" lang="fr-FR" b="0" i="1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Utsaah" pitchFamily="34" charset="0"/>
              <a:cs typeface="Utsaah" pitchFamily="34" charset="0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1643042" y="4929198"/>
            <a:ext cx="54292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sz="1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COMMISSION DES FORETS D’AFRIQUE CENTRALE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Développement et animation du site web COMIFAC sous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 logiciel PTK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fr-FR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Mise en œuvre des projets de sensibilisation sous l’égide de la COMIFAC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fr-F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Révision des NBSAP des pays d’Afrique Centrale</a:t>
            </a:r>
          </a:p>
          <a:p>
            <a:pPr>
              <a:spcBef>
                <a:spcPct val="20000"/>
              </a:spcBef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Développement et animation du site web COMIFAC sous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 logiciel PTK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79512" y="2348880"/>
            <a:ext cx="8964488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06 sessions de Formation de l’équipe du Secrétariat Exécutif de la COMIFAC et des PF nationaux CHM sur l’animation, l’administration et la gestion du site web sous le logiciel PTK: en 2006, 2008, 2010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Réunion </a:t>
            </a:r>
            <a:r>
              <a:rPr lang="fr-FR" sz="2200" dirty="0" smtClean="0"/>
              <a:t>d’échange sur le renfoncement de la coopération sous-régionale des CHM CDB en Afrique Centrale (mars 2008)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Appui au Suivi post-formation de l’équipe COMIFAC à la gestion du site web COMIFAC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Mise à jour du site web COMIFAC et publication des informations et résultats des projets de sensibilisation mis en œuvre avec l’appui de la Belgique (2007-2009)</a:t>
            </a:r>
          </a:p>
          <a:p>
            <a:pPr marL="533400" lvl="1" indent="-266700">
              <a:tabLst>
                <a:tab pos="177800" algn="l"/>
              </a:tabLst>
            </a:pP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949280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CA" sz="2400" b="1" dirty="0" smtClean="0">
                <a:solidFill>
                  <a:srgbClr val="000099"/>
                </a:solidFill>
              </a:rPr>
              <a:t>Migration de l’ancien site web COMIFAC vers site web CHM régional</a:t>
            </a:r>
            <a:r>
              <a:rPr lang="fr-CA" sz="2400" b="1" dirty="0" smtClean="0">
                <a:solidFill>
                  <a:srgbClr val="FF0000"/>
                </a:solidFill>
              </a:rPr>
              <a:t>??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de sensibilisation sous l’égide de la COMIFAC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2492896"/>
            <a:ext cx="8244408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u="sng" dirty="0" smtClean="0">
                <a:ea typeface="ＭＳ Ｐゴシック" charset="-128"/>
              </a:rPr>
              <a:t>1</a:t>
            </a:r>
            <a:r>
              <a:rPr lang="fr-FR" altLang="ja-JP" sz="2400" b="1" u="sng" baseline="30000" dirty="0" smtClean="0">
                <a:ea typeface="ＭＳ Ｐゴシック" charset="-128"/>
              </a:rPr>
              <a:t>er</a:t>
            </a:r>
            <a:r>
              <a:rPr lang="fr-FR" altLang="ja-JP" sz="2400" b="1" u="sng" dirty="0" smtClean="0">
                <a:ea typeface="ＭＳ Ｐゴシック" charset="-128"/>
              </a:rPr>
              <a:t> projet (2008):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0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03 projets nationaux</a:t>
            </a:r>
            <a:r>
              <a:rPr lang="fr-FR" altLang="ja-JP" sz="20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000" dirty="0" smtClean="0">
                <a:latin typeface="+mj-lt"/>
                <a:ea typeface="ＭＳ Ｐゴシック" charset="-128"/>
              </a:rPr>
              <a:t>(Cameroun, Congo, RCA) regroupés en 01 projet régional mis en Œuvre avec </a:t>
            </a:r>
            <a:r>
              <a:rPr lang="fr-FR" altLang="ja-JP" sz="20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0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0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0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sz="2100" b="1" dirty="0" smtClean="0">
                <a:solidFill>
                  <a:srgbClr val="0000CC"/>
                </a:solidFill>
                <a:latin typeface="+mj-lt"/>
              </a:rPr>
              <a:t>Titre du projet: </a:t>
            </a:r>
            <a:r>
              <a:rPr lang="fr-BE" sz="2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Sensibilisation et éducation des élus municipaux et chefs traditionnels autour du complexe transfrontalier du </a:t>
            </a:r>
            <a:r>
              <a:rPr lang="fr-BE" sz="21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Trinational</a:t>
            </a:r>
            <a:r>
              <a:rPr lang="fr-BE" sz="2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de la Sangha sur les enjeux de la biodiversité et des changements climatiques (Afrique Centrale)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sous l’égide de la COMIFAC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854" y="2198980"/>
            <a:ext cx="7881514" cy="4110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dirty="0" smtClean="0">
                <a:ea typeface="ＭＳ Ｐゴシック" charset="-128"/>
              </a:rPr>
              <a:t>2</a:t>
            </a:r>
            <a:r>
              <a:rPr lang="fr-FR" altLang="ja-JP" sz="2400" b="1" baseline="30000" dirty="0" smtClean="0">
                <a:ea typeface="ＭＳ Ｐゴシック" charset="-128"/>
              </a:rPr>
              <a:t>ème</a:t>
            </a:r>
            <a:r>
              <a:rPr lang="fr-FR" altLang="ja-JP" sz="2400" b="1" dirty="0" smtClean="0">
                <a:ea typeface="ＭＳ Ｐゴシック" charset="-128"/>
              </a:rPr>
              <a:t>  projet (2010):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1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03 projets nationaux</a:t>
            </a:r>
            <a:r>
              <a:rPr lang="fr-FR" altLang="ja-JP" sz="21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100" dirty="0" smtClean="0">
                <a:latin typeface="+mj-lt"/>
                <a:ea typeface="ＭＳ Ｐゴシック" charset="-128"/>
              </a:rPr>
              <a:t>(Cameroun, Congo, RCA) regroupés en 01 projet régional mis en Œuvre avec </a:t>
            </a:r>
            <a:r>
              <a:rPr lang="fr-FR" altLang="ja-JP" sz="21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1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None/>
              <a:tabLst>
                <a:tab pos="177800" algn="l"/>
              </a:tabLst>
            </a:pPr>
            <a:r>
              <a:rPr lang="fr-FR" sz="2100" b="1" dirty="0" smtClean="0">
                <a:solidFill>
                  <a:srgbClr val="0000CC"/>
                </a:solidFill>
                <a:latin typeface="+mj-lt"/>
              </a:rPr>
              <a:t>Titre du projet:</a:t>
            </a:r>
            <a:r>
              <a:rPr lang="fr-FR" sz="2100" b="1" dirty="0" smtClean="0">
                <a:solidFill>
                  <a:srgbClr val="0000CC"/>
                </a:solidFill>
              </a:rPr>
              <a:t> </a:t>
            </a:r>
            <a:r>
              <a:rPr lang="fr-BE" sz="2100" dirty="0" smtClean="0"/>
              <a:t>Mise en place d’une plate-forme d’élus locaux et de chefs traditionnels pour le suivi des actions de conservation autour du complexe transfrontalier du TNS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sous l’égide de la COMIFAC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854" y="2198980"/>
            <a:ext cx="8097538" cy="3744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dirty="0" smtClean="0">
                <a:ea typeface="ＭＳ Ｐゴシック" charset="-128"/>
              </a:rPr>
              <a:t>3</a:t>
            </a:r>
            <a:r>
              <a:rPr lang="fr-FR" altLang="ja-JP" sz="2400" b="1" baseline="30000" dirty="0" smtClean="0">
                <a:ea typeface="ＭＳ Ｐゴシック" charset="-128"/>
              </a:rPr>
              <a:t>ème</a:t>
            </a:r>
            <a:r>
              <a:rPr lang="fr-FR" altLang="ja-JP" sz="2400" b="1" dirty="0" smtClean="0">
                <a:ea typeface="ＭＳ Ｐゴシック" charset="-128"/>
              </a:rPr>
              <a:t>  projet (2010):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2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01 projet national</a:t>
            </a:r>
            <a:r>
              <a:rPr lang="fr-FR" altLang="ja-JP" sz="22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200" dirty="0" smtClean="0">
                <a:latin typeface="+mj-lt"/>
                <a:ea typeface="ＭＳ Ｐゴシック" charset="-128"/>
              </a:rPr>
              <a:t>(Cameroun) mis en Œuvre avec </a:t>
            </a:r>
            <a:r>
              <a:rPr lang="fr-FR" altLang="ja-JP" sz="22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2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None/>
              <a:tabLst>
                <a:tab pos="177800" algn="l"/>
              </a:tabLst>
            </a:pPr>
            <a:r>
              <a:rPr lang="fr-FR" sz="2200" b="1" dirty="0" smtClean="0">
                <a:solidFill>
                  <a:srgbClr val="0000CC"/>
                </a:solidFill>
                <a:latin typeface="+mj-lt"/>
              </a:rPr>
              <a:t>Titre du projet: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smtClean="0"/>
              <a:t>S</a:t>
            </a:r>
            <a:r>
              <a:rPr lang="fr-FR" altLang="ja-JP" sz="2200" dirty="0" smtClean="0">
                <a:latin typeface="+mj-lt"/>
                <a:ea typeface="ＭＳ Ｐゴシック" charset="-128"/>
              </a:rPr>
              <a:t>ensibilisation et éducation des acteurs locaux de développement sur l’importance des pollinisateurs dans la conservation de la Biodiversité au Cameroun 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34563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spcBef>
                <a:spcPct val="20000"/>
              </a:spcBef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Révision</a:t>
            </a:r>
            <a:r>
              <a:rPr kumimoji="0" lang="fr-FR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des NBSAP des pays d’Afrique Centrale dans le cadre du Groupe de Travail Biodiversité - 2012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fr-FR" sz="3200" u="sng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3200" u="sng" dirty="0" smtClean="0"/>
              <a:t>Indicateurs des Stratégies et Plans d'Action Nationaux pour la Diversité Biologique: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fr-FR" sz="3200" u="sng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fr-FR" altLang="ja-JP" sz="3200" b="1" dirty="0" smtClean="0">
                <a:ea typeface="ＭＳ Ｐゴシック" charset="-128"/>
              </a:rPr>
              <a:t>Développement et renforcement du CHM national</a:t>
            </a:r>
            <a:r>
              <a:rPr lang="fr-F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kumimoji="0" lang="fr-FR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Evolution du CHM depuis la réunion de Cotonou (Avril 2012)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464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>
              <a:spcBef>
                <a:spcPct val="20000"/>
              </a:spcBef>
              <a:defRPr/>
            </a:pPr>
            <a:endParaRPr kumimoji="0" lang="fr-F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Tenue de la 14</a:t>
            </a:r>
            <a:r>
              <a:rPr kumimoji="0" lang="fr-FR" sz="28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ème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et 15</a:t>
            </a:r>
            <a:r>
              <a:rPr kumimoji="0" lang="fr-FR" sz="28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ème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réunion</a:t>
            </a:r>
            <a:r>
              <a:rPr kumimoji="0" lang="fr-FR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du Groupe de travail Biodiversité d’Afrique Centrale (GTBAC)</a:t>
            </a:r>
          </a:p>
          <a:p>
            <a:pPr>
              <a:spcBef>
                <a:spcPct val="20000"/>
              </a:spcBef>
              <a:defRPr/>
            </a:pPr>
            <a:endParaRPr kumimoji="0" lang="fr-FR" sz="28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fr-F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(Douala, 29 au 31 mai 2012) et (Libreville, 11-14 septembre 2012)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fr-FR" sz="3200" dirty="0" smtClean="0"/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3200" dirty="0" smtClean="0"/>
              <a:t>Etat des lieux des activités liées à l’APA dans les différents pays de la COMIFAC afin de voir comment renforcer les capacités pour la mise en œuvre du protocole APA au niveau national 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fr-FR" sz="3200" dirty="0" smtClean="0"/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3200" dirty="0" smtClean="0"/>
              <a:t>Etat des lieux des activités liées au processus de révision SPANB </a:t>
            </a:r>
          </a:p>
          <a:p>
            <a:pPr>
              <a:spcBef>
                <a:spcPct val="20000"/>
              </a:spcBef>
              <a:defRPr/>
            </a:pPr>
            <a:endParaRPr lang="fr-FR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kumimoji="0" lang="fr-FR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Faiblesses</a:t>
            </a: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7992888" cy="3951288"/>
          </a:xfrm>
        </p:spPr>
        <p:txBody>
          <a:bodyPr>
            <a:normAutofit/>
          </a:bodyPr>
          <a:lstStyle/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Absence de stratégie d’un CHM CDB régional</a:t>
            </a: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Faible communication entre PF CHM, PF Biodiversité nationaux sur le mise en œuvre des NBSAB</a:t>
            </a: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Absence de collaboration franche entre PF CHM nationaux et le niveau régional (GTBAC, COMIFAC)</a:t>
            </a:r>
          </a:p>
          <a:p>
            <a:pPr lvl="0" algn="just"/>
            <a:endParaRPr lang="fr-FR" b="1" dirty="0" smtClean="0"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69269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</TotalTime>
  <Words>865</Words>
  <Application>Microsoft Office PowerPoint</Application>
  <PresentationFormat>On-screen Show (4:3)</PresentationFormat>
  <Paragraphs>122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Centre d’Echanges d’Information (CHM) de la Convention sur la Diversité Biologique en Afrique Centrale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COMIFAC</dc:title>
  <dc:creator>Spirit</dc:creator>
  <cp:lastModifiedBy>mlsusini</cp:lastModifiedBy>
  <cp:revision>90</cp:revision>
  <dcterms:created xsi:type="dcterms:W3CDTF">2011-11-30T08:34:04Z</dcterms:created>
  <dcterms:modified xsi:type="dcterms:W3CDTF">2013-03-27T09:57:48Z</dcterms:modified>
</cp:coreProperties>
</file>